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80" r:id="rId1"/>
  </p:sldMasterIdLst>
  <p:sldIdLst>
    <p:sldId id="256" r:id="rId2"/>
    <p:sldId id="353" r:id="rId3"/>
    <p:sldId id="354" r:id="rId4"/>
    <p:sldId id="355" r:id="rId5"/>
    <p:sldId id="356" r:id="rId6"/>
    <p:sldId id="357" r:id="rId7"/>
    <p:sldId id="358" r:id="rId8"/>
    <p:sldId id="359" r:id="rId9"/>
    <p:sldId id="36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257" r:id="rId18"/>
    <p:sldId id="258" r:id="rId19"/>
    <p:sldId id="259" r:id="rId20"/>
    <p:sldId id="260" r:id="rId21"/>
    <p:sldId id="261" r:id="rId22"/>
    <p:sldId id="263" r:id="rId23"/>
    <p:sldId id="264" r:id="rId24"/>
    <p:sldId id="265" r:id="rId25"/>
    <p:sldId id="266" r:id="rId26"/>
    <p:sldId id="368" r:id="rId27"/>
    <p:sldId id="369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5" r:id="rId56"/>
    <p:sldId id="296" r:id="rId57"/>
    <p:sldId id="294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315" r:id="rId77"/>
    <p:sldId id="316" r:id="rId78"/>
    <p:sldId id="317" r:id="rId79"/>
    <p:sldId id="318" r:id="rId80"/>
    <p:sldId id="319" r:id="rId81"/>
    <p:sldId id="320" r:id="rId82"/>
    <p:sldId id="321" r:id="rId83"/>
    <p:sldId id="322" r:id="rId84"/>
    <p:sldId id="323" r:id="rId85"/>
    <p:sldId id="324" r:id="rId86"/>
    <p:sldId id="325" r:id="rId87"/>
    <p:sldId id="326" r:id="rId88"/>
    <p:sldId id="327" r:id="rId89"/>
    <p:sldId id="347" r:id="rId90"/>
    <p:sldId id="328" r:id="rId91"/>
    <p:sldId id="330" r:id="rId92"/>
    <p:sldId id="329" r:id="rId93"/>
    <p:sldId id="331" r:id="rId94"/>
    <p:sldId id="332" r:id="rId95"/>
    <p:sldId id="333" r:id="rId96"/>
    <p:sldId id="334" r:id="rId97"/>
    <p:sldId id="335" r:id="rId98"/>
    <p:sldId id="336" r:id="rId99"/>
    <p:sldId id="337" r:id="rId100"/>
    <p:sldId id="338" r:id="rId101"/>
    <p:sldId id="340" r:id="rId102"/>
    <p:sldId id="339" r:id="rId103"/>
    <p:sldId id="349" r:id="rId104"/>
    <p:sldId id="350" r:id="rId105"/>
    <p:sldId id="348" r:id="rId106"/>
    <p:sldId id="351" r:id="rId107"/>
    <p:sldId id="352" r:id="rId108"/>
    <p:sldId id="341" r:id="rId10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434" autoAdjust="0"/>
  </p:normalViewPr>
  <p:slideViewPr>
    <p:cSldViewPr snapToGrid="0">
      <p:cViewPr varScale="1">
        <p:scale>
          <a:sx n="109" d="100"/>
          <a:sy n="109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152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9702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736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91790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6783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3356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59943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836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020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75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9594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907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5613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77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13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3818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64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D5F5E-D412-4CA7-8D97-2BB7770BCC73}" type="datetimeFigureOut">
              <a:rPr lang="en-IN" smtClean="0"/>
              <a:t>06-09-2022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1B79E-1C14-4FE9-B84F-8CB522B54D0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23691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6302" y="1657193"/>
            <a:ext cx="9144000" cy="23876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>
                    <a:lumMod val="85000"/>
                  </a:schemeClr>
                </a:solidFill>
              </a:rPr>
              <a:t>Module </a:t>
            </a:r>
            <a:r>
              <a:rPr lang="en-US" sz="4000" b="1" dirty="0" smtClean="0">
                <a:solidFill>
                  <a:schemeClr val="tx1">
                    <a:lumMod val="85000"/>
                  </a:schemeClr>
                </a:solidFill>
              </a:rPr>
              <a:t>1 </a:t>
            </a:r>
            <a:br>
              <a:rPr lang="en-US" sz="4000" b="1" dirty="0" smtClean="0">
                <a:solidFill>
                  <a:schemeClr val="tx1">
                    <a:lumMod val="85000"/>
                  </a:schemeClr>
                </a:solidFill>
              </a:rPr>
            </a:br>
            <a:r>
              <a:rPr lang="en-US" sz="4000" b="1" dirty="0" smtClean="0">
                <a:solidFill>
                  <a:schemeClr val="tx1">
                    <a:lumMod val="85000"/>
                  </a:schemeClr>
                </a:solidFill>
              </a:rPr>
              <a:t>Introduction </a:t>
            </a:r>
            <a:r>
              <a:rPr lang="en-US" sz="4000" b="1" dirty="0">
                <a:solidFill>
                  <a:schemeClr val="tx1">
                    <a:lumMod val="85000"/>
                  </a:schemeClr>
                </a:solidFill>
              </a:rPr>
              <a:t>to Computer Architecture and Organization</a:t>
            </a:r>
            <a:endParaRPr lang="en-IN" sz="40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4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1.2.2 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174" y="1837592"/>
            <a:ext cx="5997942" cy="3953609"/>
          </a:xfrm>
        </p:spPr>
        <p:txBody>
          <a:bodyPr/>
          <a:lstStyle/>
          <a:p>
            <a:pPr lvl="0"/>
            <a:r>
              <a:rPr lang="en-US" dirty="0" smtClean="0"/>
              <a:t>Figure </a:t>
            </a:r>
            <a:r>
              <a:rPr lang="en-US" dirty="0"/>
              <a:t>1.3 is the simplest possible depiction of a computer. </a:t>
            </a:r>
            <a:endParaRPr lang="en-US" dirty="0" smtClean="0"/>
          </a:p>
          <a:p>
            <a:pPr lvl="0"/>
            <a:r>
              <a:rPr lang="en-US" dirty="0" smtClean="0"/>
              <a:t>The </a:t>
            </a:r>
            <a:r>
              <a:rPr lang="en-US" dirty="0">
                <a:solidFill>
                  <a:srgbClr val="FFFF00"/>
                </a:solidFill>
              </a:rPr>
              <a:t>computer is an entity that interacts in some fashion with its external environment</a:t>
            </a:r>
            <a:r>
              <a:rPr lang="en-US" dirty="0"/>
              <a:t>. </a:t>
            </a:r>
            <a:endParaRPr lang="en-US" dirty="0" smtClean="0"/>
          </a:p>
          <a:p>
            <a:pPr lvl="0"/>
            <a:r>
              <a:rPr lang="en-US" dirty="0" smtClean="0"/>
              <a:t>In </a:t>
            </a:r>
            <a:r>
              <a:rPr lang="en-US" dirty="0"/>
              <a:t>general, all of its linkages to the external environment can be classified as </a:t>
            </a:r>
            <a:r>
              <a:rPr lang="en-US" dirty="0">
                <a:solidFill>
                  <a:srgbClr val="FFFF00"/>
                </a:solidFill>
              </a:rPr>
              <a:t>peripheral devices or communication lines</a:t>
            </a:r>
            <a:r>
              <a:rPr lang="en-US" dirty="0"/>
              <a:t>. </a:t>
            </a:r>
            <a:endParaRPr lang="en-IN" sz="1800" dirty="0"/>
          </a:p>
          <a:p>
            <a:endParaRPr lang="en-IN" dirty="0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6884377" y="1357803"/>
            <a:ext cx="4707011" cy="40389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26732" y="5596853"/>
            <a:ext cx="442230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1.3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Computer: top-level structure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4202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5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516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142" y="378962"/>
            <a:ext cx="10515600" cy="547592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sz="4000" b="1" dirty="0" smtClean="0">
                <a:latin typeface="Cambria" panose="02040503050406030204" pitchFamily="18" charset="0"/>
              </a:rPr>
              <a:t>Performance Measures</a:t>
            </a:r>
          </a:p>
          <a:p>
            <a:pPr marL="0" indent="0">
              <a:buNone/>
            </a:pPr>
            <a:endParaRPr lang="en-US" sz="4000" dirty="0" smtClean="0">
              <a:latin typeface="Cambria" panose="02040503050406030204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Clock Speed/Rate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MIPS: Million instruction per second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Speedup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Efficiency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>
                <a:latin typeface="Cambria" panose="02040503050406030204" pitchFamily="18" charset="0"/>
              </a:rPr>
              <a:t>Throughput </a:t>
            </a:r>
            <a:r>
              <a:rPr lang="en-US" sz="3600" dirty="0" smtClean="0">
                <a:latin typeface="Cambria" panose="02040503050406030204" pitchFamily="18" charset="0"/>
              </a:rPr>
              <a:t>Rate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600" dirty="0" smtClean="0">
                <a:latin typeface="Cambria" panose="02040503050406030204" pitchFamily="18" charset="0"/>
              </a:rPr>
              <a:t>Amdahl’s Law</a:t>
            </a:r>
            <a:endParaRPr lang="en-US" sz="36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411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25373"/>
            <a:ext cx="10515600" cy="5332627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smtClean="0">
                <a:latin typeface="Cambria" panose="02040503050406030204" pitchFamily="18" charset="0"/>
              </a:rPr>
              <a:t>Therefore, T=IC*CPI*t</a:t>
            </a:r>
          </a:p>
          <a:p>
            <a:pPr marL="0" indent="0">
              <a:buNone/>
            </a:pPr>
            <a:r>
              <a:rPr lang="en-US" sz="2000" dirty="0" smtClean="0">
                <a:latin typeface="Cambria" panose="02040503050406030204" pitchFamily="18" charset="0"/>
              </a:rPr>
              <a:t>Where   T= Total time </a:t>
            </a:r>
            <a:r>
              <a:rPr lang="en-US" sz="2000" dirty="0" err="1" smtClean="0">
                <a:latin typeface="Cambria" panose="02040503050406030204" pitchFamily="18" charset="0"/>
              </a:rPr>
              <a:t>req</a:t>
            </a:r>
            <a:r>
              <a:rPr lang="en-US" sz="2000" dirty="0" smtClean="0">
                <a:latin typeface="Cambria" panose="02040503050406030204" pitchFamily="18" charset="0"/>
              </a:rPr>
              <a:t> by the </a:t>
            </a:r>
            <a:r>
              <a:rPr lang="en-US" sz="2000" dirty="0" err="1" smtClean="0">
                <a:latin typeface="Cambria" panose="02040503050406030204" pitchFamily="18" charset="0"/>
              </a:rPr>
              <a:t>prog</a:t>
            </a:r>
            <a:r>
              <a:rPr lang="en-US" sz="2000" dirty="0" smtClean="0">
                <a:latin typeface="Cambria" panose="02040503050406030204" pitchFamily="18" charset="0"/>
              </a:rPr>
              <a:t>,</a:t>
            </a:r>
          </a:p>
          <a:p>
            <a:pPr marL="0" indent="0">
              <a:buNone/>
            </a:pPr>
            <a:r>
              <a:rPr lang="en-US" sz="2000" dirty="0" smtClean="0">
                <a:latin typeface="Cambria" panose="02040503050406030204" pitchFamily="18" charset="0"/>
              </a:rPr>
              <a:t>	IC=No. of instructions</a:t>
            </a:r>
          </a:p>
          <a:p>
            <a:pPr marL="0" indent="0">
              <a:buNone/>
            </a:pPr>
            <a:r>
              <a:rPr lang="en-US" sz="2000" dirty="0">
                <a:latin typeface="Cambria" panose="02040503050406030204" pitchFamily="18" charset="0"/>
              </a:rPr>
              <a:t>	</a:t>
            </a:r>
            <a:r>
              <a:rPr lang="en-US" sz="2000" dirty="0" smtClean="0">
                <a:latin typeface="Cambria" panose="02040503050406030204" pitchFamily="18" charset="0"/>
              </a:rPr>
              <a:t>CPI= Cycles per instruction</a:t>
            </a:r>
          </a:p>
          <a:p>
            <a:pPr marL="0" indent="0">
              <a:buNone/>
            </a:pPr>
            <a:r>
              <a:rPr lang="en-US" sz="2000" dirty="0">
                <a:latin typeface="Cambria" panose="02040503050406030204" pitchFamily="18" charset="0"/>
              </a:rPr>
              <a:t>	</a:t>
            </a:r>
            <a:r>
              <a:rPr lang="en-US" sz="2000" dirty="0" smtClean="0">
                <a:latin typeface="Cambria" panose="02040503050406030204" pitchFamily="18" charset="0"/>
              </a:rPr>
              <a:t>t= Cycle time in ns</a:t>
            </a:r>
            <a:endParaRPr lang="en-US" sz="2000" dirty="0"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6474" r="-241" b="18957"/>
          <a:stretch/>
        </p:blipFill>
        <p:spPr>
          <a:xfrm>
            <a:off x="2035289" y="-136477"/>
            <a:ext cx="8121422" cy="466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712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" r="-3643" b="43157"/>
          <a:stretch/>
        </p:blipFill>
        <p:spPr>
          <a:xfrm>
            <a:off x="1527438" y="0"/>
            <a:ext cx="9499952" cy="4026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594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48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0885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790" y="0"/>
            <a:ext cx="9126896" cy="70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700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4835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2521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080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Cambria" panose="02040503050406030204" pitchFamily="18" charset="0"/>
              </a:rPr>
              <a:t>Amdahl’s Law</a:t>
            </a:r>
            <a:br>
              <a:rPr lang="en-US" dirty="0">
                <a:latin typeface="Cambria" panose="020405030504060302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5973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7257" y="2603548"/>
            <a:ext cx="10515600" cy="15726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8800" dirty="0" smtClean="0"/>
              <a:t>END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0676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23192"/>
            <a:ext cx="10112742" cy="4868009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But of greater concern is the internal structure of the computer itself, which is shown in Figure 1.4. There are four main structural components</a:t>
            </a:r>
            <a:r>
              <a:rPr lang="en-US" dirty="0" smtClean="0"/>
              <a:t>:</a:t>
            </a:r>
          </a:p>
          <a:p>
            <a:pPr lvl="0"/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FF00"/>
                </a:solidFill>
              </a:rPr>
              <a:t>Central Processing Unit (CPU):</a:t>
            </a:r>
            <a:r>
              <a:rPr lang="en-US" sz="2400" i="1" dirty="0">
                <a:solidFill>
                  <a:srgbClr val="FFFF00"/>
                </a:solidFill>
              </a:rPr>
              <a:t> </a:t>
            </a:r>
            <a:r>
              <a:rPr lang="en-US" dirty="0"/>
              <a:t>Controls the operation of the computer and performs its data processing functions. Often simply referred to as processor.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FF00"/>
                </a:solidFill>
              </a:rPr>
              <a:t>Main Memory:</a:t>
            </a:r>
            <a:r>
              <a:rPr lang="en-US" sz="2400" i="1" dirty="0">
                <a:solidFill>
                  <a:srgbClr val="FFFF00"/>
                </a:solidFill>
              </a:rPr>
              <a:t> </a:t>
            </a:r>
            <a:r>
              <a:rPr lang="en-US" dirty="0"/>
              <a:t>Stores data.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FF00"/>
                </a:solidFill>
              </a:rPr>
              <a:t>I/O:</a:t>
            </a:r>
            <a:r>
              <a:rPr lang="en-US" sz="2400" dirty="0"/>
              <a:t> </a:t>
            </a:r>
            <a:r>
              <a:rPr lang="en-US" dirty="0"/>
              <a:t>Moves data between the computer and its external environment</a:t>
            </a:r>
            <a:r>
              <a:rPr lang="en-US" sz="2400" dirty="0"/>
              <a:t>.</a:t>
            </a:r>
            <a:endParaRPr lang="en-IN" sz="2400" dirty="0"/>
          </a:p>
          <a:p>
            <a:pPr marL="914400" lvl="1" indent="-457200">
              <a:buFont typeface="+mj-lt"/>
              <a:buAutoNum type="arabicPeriod"/>
            </a:pPr>
            <a:r>
              <a:rPr lang="en-US" sz="2400" b="1" i="1" dirty="0">
                <a:solidFill>
                  <a:srgbClr val="FFFF00"/>
                </a:solidFill>
              </a:rPr>
              <a:t>System Interconnection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  <a:r>
              <a:rPr lang="en-US" dirty="0"/>
              <a:t>Some mechanism that provides for communication among CPU, main memory, and I/O.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82533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338" y="342900"/>
            <a:ext cx="7427093" cy="53955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3872519" y="5995437"/>
            <a:ext cx="4394729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1.4: </a:t>
            </a:r>
            <a:r>
              <a:rPr lang="en-US" b="1" i="1" dirty="0" smtClean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computer: top-level structure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672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668214"/>
            <a:ext cx="9905999" cy="55127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There may be one or more of each of the above components. Traditionally, there has been just a single CPU. </a:t>
            </a:r>
            <a:r>
              <a:rPr lang="en-IN" dirty="0" smtClean="0"/>
              <a:t>However, </a:t>
            </a:r>
            <a:r>
              <a:rPr lang="en-US" dirty="0"/>
              <a:t>i</a:t>
            </a:r>
            <a:r>
              <a:rPr lang="en-US" dirty="0" smtClean="0"/>
              <a:t>n </a:t>
            </a:r>
            <a:r>
              <a:rPr lang="en-US" dirty="0"/>
              <a:t>recent years, there has been increasing use of multiple processors, in a single system. </a:t>
            </a:r>
          </a:p>
          <a:p>
            <a:r>
              <a:rPr lang="en-US" dirty="0" smtClean="0"/>
              <a:t>For </a:t>
            </a:r>
            <a:r>
              <a:rPr lang="en-US" dirty="0"/>
              <a:t>our purpose, the most interesting and in some ways the most complex component is the CPU; its structure is depicted in Figure 1.5.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Its </a:t>
            </a:r>
            <a:r>
              <a:rPr lang="en-US" dirty="0"/>
              <a:t>major structural components </a:t>
            </a:r>
            <a:r>
              <a:rPr lang="en-US" dirty="0" smtClean="0"/>
              <a:t>are as follows: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>
                <a:solidFill>
                  <a:srgbClr val="FFFF00"/>
                </a:solidFill>
              </a:rPr>
              <a:t>Control Unit (CU):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Controls the operation of the CPU and hence the computer.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>
                <a:solidFill>
                  <a:srgbClr val="FFFF00"/>
                </a:solidFill>
              </a:rPr>
              <a:t>Arithmetic and Logic Unit (ALU):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Performs computer’s data processing functions.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>
                <a:solidFill>
                  <a:srgbClr val="FFFF00"/>
                </a:solidFill>
              </a:rPr>
              <a:t>Register: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Provides storage internal to the CPU.</a:t>
            </a:r>
            <a:endParaRPr lang="en-IN" dirty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>
                <a:solidFill>
                  <a:srgbClr val="FFFF00"/>
                </a:solidFill>
              </a:rPr>
              <a:t>CPU Interconnection:</a:t>
            </a:r>
            <a:r>
              <a:rPr lang="en-US" i="1" dirty="0">
                <a:solidFill>
                  <a:srgbClr val="FFFF00"/>
                </a:solidFill>
              </a:rPr>
              <a:t> </a:t>
            </a:r>
            <a:r>
              <a:rPr lang="en-US" dirty="0"/>
              <a:t>Some mechanism that provides for communication among the control unit, ALU, and register.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9514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446" y="422031"/>
            <a:ext cx="9201605" cy="54131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90838" y="6074568"/>
            <a:ext cx="1914820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1.5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The CPU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191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292469"/>
            <a:ext cx="9905999" cy="4498732"/>
          </a:xfrm>
        </p:spPr>
        <p:txBody>
          <a:bodyPr>
            <a:normAutofit/>
          </a:bodyPr>
          <a:lstStyle/>
          <a:p>
            <a:r>
              <a:rPr lang="en-US" dirty="0"/>
              <a:t>The Control Unit further comprises of </a:t>
            </a:r>
            <a:endParaRPr lang="en-US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>
                <a:solidFill>
                  <a:srgbClr val="FFFF00"/>
                </a:solidFill>
              </a:rPr>
              <a:t>Control Memory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>
                <a:solidFill>
                  <a:srgbClr val="FFFF00"/>
                </a:solidFill>
              </a:rPr>
              <a:t>Control </a:t>
            </a:r>
            <a:r>
              <a:rPr lang="en-US" b="1" i="1" dirty="0">
                <a:solidFill>
                  <a:srgbClr val="FFFF00"/>
                </a:solidFill>
              </a:rPr>
              <a:t>Unit Register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i="1" dirty="0" smtClean="0">
                <a:solidFill>
                  <a:srgbClr val="FFFF00"/>
                </a:solidFill>
              </a:rPr>
              <a:t>Sequencing </a:t>
            </a:r>
            <a:r>
              <a:rPr lang="en-US" b="1" i="1" dirty="0">
                <a:solidFill>
                  <a:srgbClr val="FFFF00"/>
                </a:solidFill>
              </a:rPr>
              <a:t>Logic</a:t>
            </a:r>
            <a:r>
              <a:rPr lang="en-US" b="1" i="1" dirty="0" smtClean="0">
                <a:solidFill>
                  <a:srgbClr val="FFFF00"/>
                </a:solidFill>
              </a:rPr>
              <a:t>.</a:t>
            </a:r>
          </a:p>
          <a:p>
            <a:pPr marL="457200" lvl="1" indent="0">
              <a:buNone/>
            </a:pPr>
            <a:endParaRPr lang="en-IN" b="1" i="1" dirty="0">
              <a:solidFill>
                <a:srgbClr val="FFFF00"/>
              </a:solidFill>
            </a:endParaRPr>
          </a:p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Control Memory stores the microinstructions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loads it into the control unit register and the sequencing logic gives these signals in a proper sequence</a:t>
            </a:r>
            <a:r>
              <a:rPr lang="en-US" dirty="0"/>
              <a:t> to execute an instruction.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5649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61546"/>
            <a:ext cx="6699738" cy="67349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734637" y="3040304"/>
            <a:ext cx="2688557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1.6</a:t>
            </a:r>
            <a:r>
              <a:rPr lang="en-US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 Control Unit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840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061" t="11349" r="32162" b="10744"/>
          <a:stretch/>
        </p:blipFill>
        <p:spPr>
          <a:xfrm>
            <a:off x="1582286" y="0"/>
            <a:ext cx="95577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167" y="664998"/>
            <a:ext cx="10317856" cy="2769577"/>
          </a:xfrm>
        </p:spPr>
        <p:txBody>
          <a:bodyPr>
            <a:normAutofit/>
          </a:bodyPr>
          <a:lstStyle/>
          <a:p>
            <a:pPr algn="just"/>
            <a:r>
              <a:rPr lang="en-IN" sz="2000" dirty="0" smtClean="0">
                <a:latin typeface="Cambria" panose="02040503050406030204" pitchFamily="18" charset="0"/>
              </a:rPr>
              <a:t>The </a:t>
            </a:r>
            <a:r>
              <a:rPr lang="en-IN" sz="2000" dirty="0">
                <a:latin typeface="Cambria" panose="02040503050406030204" pitchFamily="18" charset="0"/>
              </a:rPr>
              <a:t>term </a:t>
            </a:r>
            <a:r>
              <a:rPr lang="en-IN" sz="2000" b="1" dirty="0">
                <a:latin typeface="Cambria" panose="02040503050406030204" pitchFamily="18" charset="0"/>
              </a:rPr>
              <a:t>Stored Program Control Concept</a:t>
            </a:r>
            <a:r>
              <a:rPr lang="en-IN" sz="2000" dirty="0">
                <a:latin typeface="Cambria" panose="02040503050406030204" pitchFamily="18" charset="0"/>
              </a:rPr>
              <a:t> refers to the </a:t>
            </a:r>
            <a:r>
              <a:rPr lang="en-IN" sz="2000" dirty="0">
                <a:solidFill>
                  <a:srgbClr val="FFFF00"/>
                </a:solidFill>
                <a:latin typeface="Cambria" panose="02040503050406030204" pitchFamily="18" charset="0"/>
              </a:rPr>
              <a:t>storage of instructions in computer memory to enable it to perform a variety of tasks in sequence or intermittently.</a:t>
            </a:r>
          </a:p>
          <a:p>
            <a:pPr algn="just"/>
            <a:r>
              <a:rPr lang="en-IN" sz="2000" b="1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John </a:t>
            </a:r>
            <a:r>
              <a:rPr lang="en-IN" sz="2000" b="1" i="1" dirty="0">
                <a:solidFill>
                  <a:srgbClr val="FFFF00"/>
                </a:solidFill>
                <a:latin typeface="Cambria" panose="02040503050406030204" pitchFamily="18" charset="0"/>
              </a:rPr>
              <a:t>von </a:t>
            </a:r>
            <a:r>
              <a:rPr lang="en-IN" sz="2000" b="1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Neumann </a:t>
            </a:r>
            <a:r>
              <a:rPr lang="en-IN" sz="2000" dirty="0">
                <a:latin typeface="Cambria" panose="02040503050406030204" pitchFamily="18" charset="0"/>
              </a:rPr>
              <a:t>proposed that a </a:t>
            </a:r>
            <a:r>
              <a:rPr lang="en-IN" sz="2000" dirty="0">
                <a:solidFill>
                  <a:srgbClr val="FFFF00"/>
                </a:solidFill>
                <a:latin typeface="Cambria" panose="02040503050406030204" pitchFamily="18" charset="0"/>
              </a:rPr>
              <a:t>program be electronically stored in the binary-number format</a:t>
            </a:r>
            <a:r>
              <a:rPr lang="en-IN" sz="2000" dirty="0">
                <a:latin typeface="Cambria" panose="02040503050406030204" pitchFamily="18" charset="0"/>
              </a:rPr>
              <a:t> in a memory device so that instructions could be modified by the computer as determined by intermediate computational results.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6659" t="44000" r="39825" b="30400"/>
          <a:stretch/>
        </p:blipFill>
        <p:spPr>
          <a:xfrm>
            <a:off x="1331972" y="3434575"/>
            <a:ext cx="9368246" cy="310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18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701" y="632542"/>
            <a:ext cx="6109010" cy="504670"/>
          </a:xfrm>
        </p:spPr>
        <p:txBody>
          <a:bodyPr>
            <a:normAutofit fontScale="90000"/>
          </a:bodyPr>
          <a:lstStyle/>
          <a:p>
            <a:r>
              <a:rPr lang="en-IN" b="1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Von Numen Model</a:t>
            </a:r>
            <a:endParaRPr lang="en-IN" b="1" i="1" dirty="0">
              <a:solidFill>
                <a:srgbClr val="FFFF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1957" y="1295473"/>
            <a:ext cx="10515600" cy="5246003"/>
          </a:xfrm>
        </p:spPr>
        <p:txBody>
          <a:bodyPr>
            <a:normAutofit fontScale="92500" lnSpcReduction="10000"/>
          </a:bodyPr>
          <a:lstStyle/>
          <a:p>
            <a:r>
              <a:rPr lang="en-IN" dirty="0">
                <a:latin typeface="Cambria" panose="02040503050406030204" pitchFamily="18" charset="0"/>
              </a:rPr>
              <a:t>It </a:t>
            </a:r>
            <a:r>
              <a:rPr lang="en-IN" dirty="0" smtClean="0">
                <a:latin typeface="Cambria" panose="02040503050406030204" pitchFamily="18" charset="0"/>
              </a:rPr>
              <a:t>consists </a:t>
            </a:r>
            <a:r>
              <a:rPr lang="en-IN" dirty="0">
                <a:latin typeface="Cambria" panose="02040503050406030204" pitchFamily="18" charset="0"/>
              </a:rPr>
              <a:t>of a </a:t>
            </a:r>
            <a:r>
              <a:rPr lang="en-IN" dirty="0" smtClean="0">
                <a:latin typeface="Cambria" panose="02040503050406030204" pitchFamily="18" charset="0"/>
              </a:rPr>
              <a:t>CU, ALU, </a:t>
            </a:r>
            <a:r>
              <a:rPr lang="en-IN" dirty="0">
                <a:latin typeface="Cambria" panose="02040503050406030204" pitchFamily="18" charset="0"/>
              </a:rPr>
              <a:t>Memory </a:t>
            </a:r>
            <a:r>
              <a:rPr lang="en-IN" dirty="0" smtClean="0">
                <a:latin typeface="Cambria" panose="02040503050406030204" pitchFamily="18" charset="0"/>
              </a:rPr>
              <a:t>Unit, </a:t>
            </a:r>
            <a:r>
              <a:rPr lang="en-IN" dirty="0">
                <a:latin typeface="Cambria" panose="02040503050406030204" pitchFamily="18" charset="0"/>
              </a:rPr>
              <a:t>Registers </a:t>
            </a:r>
            <a:r>
              <a:rPr lang="en-IN" dirty="0" smtClean="0">
                <a:latin typeface="Cambria" panose="02040503050406030204" pitchFamily="18" charset="0"/>
              </a:rPr>
              <a:t>&amp; Inputs/Outputs</a:t>
            </a:r>
            <a:r>
              <a:rPr lang="en-IN" dirty="0" smtClean="0">
                <a:latin typeface="Cambria" panose="02040503050406030204" pitchFamily="18" charset="0"/>
              </a:rPr>
              <a:t>.</a:t>
            </a:r>
          </a:p>
          <a:p>
            <a:r>
              <a:rPr lang="en-IN" dirty="0" smtClean="0">
                <a:latin typeface="Cambria" panose="02040503050406030204" pitchFamily="18" charset="0"/>
              </a:rPr>
              <a:t>Von </a:t>
            </a:r>
            <a:r>
              <a:rPr lang="en-IN" dirty="0">
                <a:latin typeface="Cambria" panose="02040503050406030204" pitchFamily="18" charset="0"/>
              </a:rPr>
              <a:t>Neumann architecture is based on the stored-program computer concept, where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instruction data and program data are stored in the same memory</a:t>
            </a:r>
            <a:r>
              <a:rPr lang="en-IN" dirty="0">
                <a:latin typeface="Cambria" panose="02040503050406030204" pitchFamily="18" charset="0"/>
              </a:rPr>
              <a:t>. </a:t>
            </a:r>
            <a:endParaRPr lang="en-IN" dirty="0" smtClean="0">
              <a:latin typeface="Cambria" panose="02040503050406030204" pitchFamily="18" charset="0"/>
            </a:endParaRPr>
          </a:p>
          <a:p>
            <a:endParaRPr lang="en-US" dirty="0" smtClean="0"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Since instructions </a:t>
            </a:r>
            <a:r>
              <a:rPr lang="en-US" dirty="0">
                <a:latin typeface="Cambria" panose="02040503050406030204" pitchFamily="18" charset="0"/>
              </a:rPr>
              <a:t>and data both are stored in the same </a:t>
            </a:r>
            <a:r>
              <a:rPr lang="en-US" dirty="0" smtClean="0">
                <a:latin typeface="Cambria" panose="02040503050406030204" pitchFamily="18" charset="0"/>
              </a:rPr>
              <a:t>memory, so </a:t>
            </a:r>
            <a:r>
              <a:rPr lang="en-US" i="1" dirty="0">
                <a:solidFill>
                  <a:srgbClr val="FFFF00"/>
                </a:solidFill>
                <a:latin typeface="Cambria" panose="02040503050406030204" pitchFamily="18" charset="0"/>
              </a:rPr>
              <a:t>same buses are used to fetch instructions and data</a:t>
            </a:r>
            <a:r>
              <a:rPr lang="en-US" dirty="0">
                <a:latin typeface="Cambria" panose="02040503050406030204" pitchFamily="18" charset="0"/>
              </a:rPr>
              <a:t>. This means the </a:t>
            </a:r>
            <a:r>
              <a:rPr lang="en-US" i="1" dirty="0">
                <a:solidFill>
                  <a:srgbClr val="FFFF00"/>
                </a:solidFill>
                <a:latin typeface="Cambria" panose="02040503050406030204" pitchFamily="18" charset="0"/>
              </a:rPr>
              <a:t>CPU cannot do both things together </a:t>
            </a:r>
            <a:r>
              <a:rPr lang="en-US" dirty="0">
                <a:latin typeface="Cambria" panose="02040503050406030204" pitchFamily="18" charset="0"/>
              </a:rPr>
              <a:t>(read the instruction and read/write data).</a:t>
            </a:r>
            <a:endParaRPr lang="en-IN" dirty="0">
              <a:latin typeface="Cambria" panose="02040503050406030204" pitchFamily="18" charset="0"/>
            </a:endParaRPr>
          </a:p>
          <a:p>
            <a:endParaRPr lang="en-IN" dirty="0" smtClean="0">
              <a:latin typeface="Cambria" panose="02040503050406030204" pitchFamily="18" charset="0"/>
            </a:endParaRPr>
          </a:p>
          <a:p>
            <a:r>
              <a:rPr lang="en-IN" dirty="0" smtClean="0">
                <a:latin typeface="Cambria" panose="02040503050406030204" pitchFamily="18" charset="0"/>
              </a:rPr>
              <a:t>Features </a:t>
            </a:r>
            <a:r>
              <a:rPr lang="en-IN" dirty="0" smtClean="0">
                <a:latin typeface="Cambria" panose="02040503050406030204" pitchFamily="18" charset="0"/>
              </a:rPr>
              <a:t>of Von Numen System:</a:t>
            </a:r>
          </a:p>
          <a:p>
            <a:pPr lvl="1"/>
            <a:r>
              <a:rPr lang="en-IN" b="1" i="1" dirty="0">
                <a:solidFill>
                  <a:srgbClr val="FFFF00"/>
                </a:solidFill>
                <a:latin typeface="Cambria" panose="02040503050406030204" pitchFamily="18" charset="0"/>
              </a:rPr>
              <a:t>Uses a single processor</a:t>
            </a:r>
          </a:p>
          <a:p>
            <a:pPr lvl="1"/>
            <a:r>
              <a:rPr lang="en-IN" b="1" i="1" dirty="0">
                <a:solidFill>
                  <a:srgbClr val="FFFF00"/>
                </a:solidFill>
                <a:latin typeface="Cambria" panose="02040503050406030204" pitchFamily="18" charset="0"/>
              </a:rPr>
              <a:t>Uses one memory for both instructions and data.</a:t>
            </a:r>
          </a:p>
          <a:p>
            <a:pPr lvl="1"/>
            <a:r>
              <a:rPr lang="en-IN" b="1" i="1" dirty="0">
                <a:solidFill>
                  <a:srgbClr val="FFFF00"/>
                </a:solidFill>
                <a:latin typeface="Cambria" panose="02040503050406030204" pitchFamily="18" charset="0"/>
              </a:rPr>
              <a:t>Executes programs following the fetch-decode-execute cycle</a:t>
            </a:r>
          </a:p>
          <a:p>
            <a:pPr lvl="1"/>
            <a:endParaRPr lang="en-IN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97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21323"/>
          </a:xfrm>
        </p:spPr>
        <p:txBody>
          <a:bodyPr/>
          <a:lstStyle/>
          <a:p>
            <a:r>
              <a:rPr lang="en-US" dirty="0"/>
              <a:t>1.1 </a:t>
            </a:r>
            <a:r>
              <a:rPr lang="en-US" dirty="0" smtClean="0"/>
              <a:t>Introduction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608993"/>
            <a:ext cx="9905998" cy="4182208"/>
          </a:xfrm>
        </p:spPr>
        <p:txBody>
          <a:bodyPr/>
          <a:lstStyle/>
          <a:p>
            <a:r>
              <a:rPr lang="en-US" b="1" i="1" dirty="0" smtClean="0"/>
              <a:t>Computer </a:t>
            </a:r>
            <a:r>
              <a:rPr lang="en-US" b="1" i="1" dirty="0"/>
              <a:t>Architecture</a:t>
            </a:r>
            <a:r>
              <a:rPr lang="en-US" b="1" dirty="0"/>
              <a:t>: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dirty="0" smtClean="0"/>
              <a:t>It </a:t>
            </a:r>
            <a:r>
              <a:rPr lang="en-US" dirty="0"/>
              <a:t>refers to those </a:t>
            </a:r>
            <a:r>
              <a:rPr lang="en-US" b="1" dirty="0">
                <a:solidFill>
                  <a:srgbClr val="FFFF00"/>
                </a:solidFill>
              </a:rPr>
              <a:t>attributes of a system which are visible to the programmer</a:t>
            </a:r>
            <a:r>
              <a:rPr lang="en-US" dirty="0"/>
              <a:t>, or in other words, those </a:t>
            </a:r>
            <a:r>
              <a:rPr lang="en-US" b="1" dirty="0">
                <a:solidFill>
                  <a:srgbClr val="FFFF00"/>
                </a:solidFill>
              </a:rPr>
              <a:t>attributes that have a direct impact on the logical execution of a program</a:t>
            </a:r>
            <a:r>
              <a:rPr lang="en-US" dirty="0"/>
              <a:t>. 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i="1" dirty="0" smtClean="0"/>
              <a:t>Computer </a:t>
            </a:r>
            <a:r>
              <a:rPr lang="en-US" b="1" i="1" dirty="0"/>
              <a:t>Organization</a:t>
            </a:r>
            <a:r>
              <a:rPr lang="en-US" b="1" dirty="0"/>
              <a:t>: </a:t>
            </a:r>
            <a:endParaRPr lang="en-US" b="1" dirty="0" smtClean="0"/>
          </a:p>
          <a:p>
            <a:pPr marL="457200" lvl="1" indent="0">
              <a:buNone/>
            </a:pPr>
            <a:r>
              <a:rPr lang="en-US" dirty="0" smtClean="0"/>
              <a:t>It </a:t>
            </a:r>
            <a:r>
              <a:rPr lang="en-US" dirty="0"/>
              <a:t>refers to the </a:t>
            </a:r>
            <a:r>
              <a:rPr lang="en-US" b="1" dirty="0">
                <a:solidFill>
                  <a:srgbClr val="FFFF00"/>
                </a:solidFill>
              </a:rPr>
              <a:t>operational units and their interconnections </a:t>
            </a:r>
            <a:r>
              <a:rPr lang="en-US" dirty="0"/>
              <a:t>that realize the architectural specifications.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70669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307" y="144966"/>
            <a:ext cx="9241551" cy="64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1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748" y="510813"/>
            <a:ext cx="10515600" cy="2176724"/>
          </a:xfrm>
        </p:spPr>
        <p:txBody>
          <a:bodyPr/>
          <a:lstStyle/>
          <a:p>
            <a:r>
              <a:rPr lang="en-IN" dirty="0" smtClean="0">
                <a:solidFill>
                  <a:srgbClr val="FFFF00"/>
                </a:solidFill>
                <a:latin typeface="Cambria" panose="02040503050406030204" pitchFamily="18" charset="0"/>
              </a:rPr>
              <a:t>CU:</a:t>
            </a:r>
            <a:r>
              <a:rPr lang="en-I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</a:rPr>
              <a:t>Fetching next instructions and executing them.</a:t>
            </a:r>
          </a:p>
          <a:p>
            <a:r>
              <a:rPr lang="en-IN" dirty="0" smtClean="0">
                <a:solidFill>
                  <a:srgbClr val="FFFF00"/>
                </a:solidFill>
                <a:latin typeface="Cambria" panose="02040503050406030204" pitchFamily="18" charset="0"/>
              </a:rPr>
              <a:t>ALU:</a:t>
            </a:r>
            <a:r>
              <a:rPr lang="en-IN" dirty="0" smtClean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IN" dirty="0" smtClean="0">
                <a:latin typeface="Cambria" panose="02040503050406030204" pitchFamily="18" charset="0"/>
              </a:rPr>
              <a:t>Arithmetic operations.</a:t>
            </a:r>
          </a:p>
          <a:p>
            <a:r>
              <a:rPr lang="en-IN" dirty="0" smtClean="0">
                <a:solidFill>
                  <a:srgbClr val="FFFF00"/>
                </a:solidFill>
                <a:latin typeface="Cambria" panose="02040503050406030204" pitchFamily="18" charset="0"/>
              </a:rPr>
              <a:t>Registers: </a:t>
            </a:r>
            <a:r>
              <a:rPr lang="en-IN" dirty="0" smtClean="0">
                <a:latin typeface="Cambria" panose="02040503050406030204" pitchFamily="18" charset="0"/>
              </a:rPr>
              <a:t>Registers </a:t>
            </a:r>
            <a:r>
              <a:rPr lang="en-IN" dirty="0">
                <a:latin typeface="Cambria" panose="02040503050406030204" pitchFamily="18" charset="0"/>
              </a:rPr>
              <a:t>refer to high-speed storage areas in the CPU. The </a:t>
            </a:r>
            <a:r>
              <a:rPr lang="en-IN" dirty="0" smtClean="0">
                <a:latin typeface="Cambria" panose="02040503050406030204" pitchFamily="18" charset="0"/>
              </a:rPr>
              <a:t>	data processed </a:t>
            </a:r>
            <a:r>
              <a:rPr lang="en-IN" dirty="0">
                <a:latin typeface="Cambria" panose="02040503050406030204" pitchFamily="18" charset="0"/>
              </a:rPr>
              <a:t>by the CPU are fetched from the registers</a:t>
            </a:r>
            <a:r>
              <a:rPr lang="en-IN" dirty="0" smtClean="0">
                <a:latin typeface="Cambria" panose="02040503050406030204" pitchFamily="18" charset="0"/>
              </a:rPr>
              <a:t>.</a:t>
            </a:r>
          </a:p>
          <a:p>
            <a:endParaRPr lang="en-IN" dirty="0">
              <a:latin typeface="Cambria" panose="0204050305040603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532896"/>
              </p:ext>
            </p:extLst>
          </p:nvPr>
        </p:nvGraphicFramePr>
        <p:xfrm>
          <a:off x="1391748" y="2687537"/>
          <a:ext cx="9725026" cy="4008120"/>
        </p:xfrm>
        <a:graphic>
          <a:graphicData uri="http://schemas.openxmlformats.org/drawingml/2006/table">
            <a:tbl>
              <a:tblPr/>
              <a:tblGrid>
                <a:gridCol w="4862513">
                  <a:extLst>
                    <a:ext uri="{9D8B030D-6E8A-4147-A177-3AD203B41FA5}">
                      <a16:colId xmlns:a16="http://schemas.microsoft.com/office/drawing/2014/main" val="3941588089"/>
                    </a:ext>
                  </a:extLst>
                </a:gridCol>
                <a:gridCol w="4862513">
                  <a:extLst>
                    <a:ext uri="{9D8B030D-6E8A-4147-A177-3AD203B41FA5}">
                      <a16:colId xmlns:a16="http://schemas.microsoft.com/office/drawing/2014/main" val="2953678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Registers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b="1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Description</a:t>
                      </a:r>
                    </a:p>
                  </a:txBody>
                  <a:tcPr marL="114300" marR="114300" marT="114300" marB="114300">
                    <a:lnL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8DC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9796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MAR (Memory Address Register)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holds the memory location of the data that needs to be accessed.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393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MDR (Memory Data Register)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holds the data that is being transferred to or from memory.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5180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AC (Accumulator)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holds the intermediate arithmetic and logic results.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6735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PC (Program Counter)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contains the address of the next instruction to be executed.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972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CIR (Current Instruction Register)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This register contains the current instruction during processing.</a:t>
                      </a:r>
                    </a:p>
                  </a:txBody>
                  <a:tcPr marL="76200" marR="76200" marT="76200" marB="76200">
                    <a:lnL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547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74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403" y="640904"/>
            <a:ext cx="8105078" cy="493519"/>
          </a:xfrm>
        </p:spPr>
        <p:txBody>
          <a:bodyPr>
            <a:normAutofit fontScale="90000"/>
          </a:bodyPr>
          <a:lstStyle/>
          <a:p>
            <a:r>
              <a:rPr lang="en-IN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Parallel Processing</a:t>
            </a:r>
            <a:endParaRPr lang="en-IN" i="1" dirty="0">
              <a:solidFill>
                <a:srgbClr val="FFFF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158" y="1494906"/>
            <a:ext cx="10515600" cy="4519031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latin typeface="Cambria" panose="02040503050406030204" pitchFamily="18" charset="0"/>
              </a:rPr>
              <a:t>Parallel processing can be described as a class of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techniques which enables the system to achieve simultaneous data-processing tasks to increase the computational speed </a:t>
            </a:r>
            <a:r>
              <a:rPr lang="en-IN" i="1" dirty="0">
                <a:latin typeface="Cambria" panose="02040503050406030204" pitchFamily="18" charset="0"/>
              </a:rPr>
              <a:t>of a computer system</a:t>
            </a:r>
            <a:r>
              <a:rPr lang="en-IN" dirty="0" smtClean="0">
                <a:latin typeface="Cambria" panose="02040503050406030204" pitchFamily="18" charset="0"/>
              </a:rPr>
              <a:t>.</a:t>
            </a:r>
          </a:p>
          <a:p>
            <a:endParaRPr lang="en-IN" dirty="0" smtClean="0">
              <a:solidFill>
                <a:srgbClr val="FFFF00"/>
              </a:solidFill>
              <a:latin typeface="Cambria" panose="02040503050406030204" pitchFamily="18" charset="0"/>
            </a:endParaRPr>
          </a:p>
          <a:p>
            <a:r>
              <a:rPr lang="en-IN" dirty="0">
                <a:latin typeface="Cambria" panose="02040503050406030204" pitchFamily="18" charset="0"/>
              </a:rPr>
              <a:t>The primary purpose of parallel processing is to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enhance the </a:t>
            </a:r>
            <a:r>
              <a:rPr lang="en-IN" i="1" dirty="0" smtClean="0">
                <a:solidFill>
                  <a:srgbClr val="FFFF00"/>
                </a:solidFill>
                <a:latin typeface="Cambria" panose="02040503050406030204" pitchFamily="18" charset="0"/>
              </a:rPr>
              <a:t>computers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processing capability and increase its throughput</a:t>
            </a:r>
            <a:r>
              <a:rPr lang="en-IN" dirty="0">
                <a:latin typeface="Cambria" panose="02040503050406030204" pitchFamily="18" charset="0"/>
              </a:rPr>
              <a:t>, i.e. the amount of processing that can be accomplished during a given interval of time</a:t>
            </a:r>
            <a:r>
              <a:rPr lang="en-IN" dirty="0" smtClean="0">
                <a:latin typeface="Cambria" panose="02040503050406030204" pitchFamily="18" charset="0"/>
              </a:rPr>
              <a:t>.</a:t>
            </a:r>
          </a:p>
          <a:p>
            <a:endParaRPr lang="en-IN" dirty="0">
              <a:latin typeface="Cambria" panose="02040503050406030204" pitchFamily="18" charset="0"/>
            </a:endParaRPr>
          </a:p>
          <a:p>
            <a:r>
              <a:rPr lang="en-IN" dirty="0">
                <a:latin typeface="Cambria" panose="02040503050406030204" pitchFamily="18" charset="0"/>
              </a:rPr>
              <a:t>A parallel processing system can be achieved by 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having a multiplicity of functional units </a:t>
            </a:r>
            <a:r>
              <a:rPr lang="en-IN" i="1" dirty="0">
                <a:latin typeface="Cambria" panose="02040503050406030204" pitchFamily="18" charset="0"/>
              </a:rPr>
              <a:t>that perform identical or different operations simultaneously.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 </a:t>
            </a:r>
            <a:r>
              <a:rPr lang="en-IN" i="1" dirty="0">
                <a:latin typeface="Cambria" panose="02040503050406030204" pitchFamily="18" charset="0"/>
              </a:rPr>
              <a:t>The</a:t>
            </a:r>
            <a:r>
              <a:rPr lang="en-IN" i="1" dirty="0">
                <a:solidFill>
                  <a:srgbClr val="FFFF00"/>
                </a:solidFill>
                <a:latin typeface="Cambria" panose="02040503050406030204" pitchFamily="18" charset="0"/>
              </a:rPr>
              <a:t> data can be distributed among various multiple functional units.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32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0361"/>
            <a:ext cx="6738567" cy="6779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49209" y="935018"/>
            <a:ext cx="4809392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dirty="0" smtClean="0">
                <a:effectLst/>
                <a:latin typeface="Cambria" panose="02040503050406030204" pitchFamily="18" charset="0"/>
              </a:rPr>
              <a:t>The adder and integer multiplier performs the arithmetic operation with integer numbers.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b="0" dirty="0" smtClean="0">
              <a:effectLst/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dirty="0" smtClean="0">
                <a:effectLst/>
                <a:latin typeface="Cambria" panose="02040503050406030204" pitchFamily="18" charset="0"/>
              </a:rPr>
              <a:t>The floating-point operations are separated into three circuits operating in parallel.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b="0" dirty="0" smtClean="0">
              <a:effectLst/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dirty="0" smtClean="0">
                <a:effectLst/>
                <a:latin typeface="Cambria" panose="02040503050406030204" pitchFamily="18" charset="0"/>
              </a:rPr>
              <a:t>The logic, shift, and increment operations can be performed concurrently on different data.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2000" dirty="0">
              <a:latin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b="0" dirty="0" smtClean="0">
                <a:effectLst/>
                <a:latin typeface="Cambria" panose="02040503050406030204" pitchFamily="18" charset="0"/>
              </a:rPr>
              <a:t>All units are independent of each other, so one number can be shifted while another number is being incremented.</a:t>
            </a:r>
            <a:endParaRPr lang="en-IN" sz="2000" b="0" dirty="0">
              <a:effectLst/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59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37492" y="1688124"/>
            <a:ext cx="987376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Harvard Architecture is the computer architecture that </a:t>
            </a:r>
            <a:r>
              <a:rPr lang="en-US" sz="2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contains separate storage and separate buses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 (signal path) </a:t>
            </a:r>
            <a:r>
              <a:rPr lang="en-US" sz="2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for instruction and data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US" sz="22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mbria" panose="02040503050406030204" pitchFamily="18" charset="0"/>
                <a:ea typeface="Cambria" panose="02040503050406030204" pitchFamily="18" charset="0"/>
              </a:rPr>
              <a:t>It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was basically </a:t>
            </a:r>
            <a:r>
              <a:rPr lang="en-US" sz="2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developed to overcome the bottleneck of Von Neumann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Architecture. </a:t>
            </a:r>
            <a:endParaRPr lang="en-US" sz="2200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Cambria" panose="02040503050406030204" pitchFamily="18" charset="0"/>
                <a:ea typeface="Cambria" panose="02040503050406030204" pitchFamily="18" charset="0"/>
              </a:rPr>
              <a:t>The 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main advantage of having separate buses for instruction and data is that the </a:t>
            </a:r>
            <a:r>
              <a:rPr lang="en-US" sz="2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CPU can access instructions and read/write data at the same time</a:t>
            </a:r>
            <a:r>
              <a:rPr lang="en-US" sz="22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endParaRPr lang="en-IN" sz="2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94693" y="676981"/>
            <a:ext cx="3994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FFFF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Harvard Architecture </a:t>
            </a:r>
            <a:endParaRPr lang="en-IN" sz="32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7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254" y="-397419"/>
            <a:ext cx="9739622" cy="752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4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2090" y="250886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000" i="1" dirty="0">
                <a:latin typeface="Cambria" panose="02040503050406030204" pitchFamily="18" charset="0"/>
                <a:ea typeface="Cambria" panose="02040503050406030204" pitchFamily="18" charset="0"/>
              </a:rPr>
              <a:t>Data Representation and Arithmetic Algorithms 	</a:t>
            </a:r>
            <a:endParaRPr lang="en-IN" sz="4000" i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702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008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255" y="0"/>
            <a:ext cx="9170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0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618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4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05608"/>
            <a:ext cx="9905999" cy="4885593"/>
          </a:xfrm>
        </p:spPr>
        <p:txBody>
          <a:bodyPr/>
          <a:lstStyle/>
          <a:p>
            <a:r>
              <a:rPr lang="en-US" b="1" dirty="0"/>
              <a:t>Examples of architecture </a:t>
            </a:r>
            <a:r>
              <a:rPr lang="en-US" dirty="0"/>
              <a:t>attributes include the </a:t>
            </a:r>
            <a:r>
              <a:rPr lang="en-US" b="1" dirty="0">
                <a:solidFill>
                  <a:srgbClr val="FFFF00"/>
                </a:solidFill>
              </a:rPr>
              <a:t>instruction set, the number of bits </a:t>
            </a:r>
            <a:r>
              <a:rPr lang="en-US" dirty="0"/>
              <a:t>to represent various data types (e.g.., numbers, and characters), </a:t>
            </a:r>
            <a:r>
              <a:rPr lang="en-US" b="1" dirty="0">
                <a:solidFill>
                  <a:srgbClr val="FFFF00"/>
                </a:solidFill>
              </a:rPr>
              <a:t>I/O mechanisms, and technique for addressing memory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/>
          </a:p>
          <a:p>
            <a:r>
              <a:rPr lang="en-US" b="1" dirty="0" smtClean="0"/>
              <a:t>Examples </a:t>
            </a:r>
            <a:r>
              <a:rPr lang="en-US" b="1" dirty="0"/>
              <a:t>of organization </a:t>
            </a:r>
            <a:r>
              <a:rPr lang="en-US" dirty="0"/>
              <a:t>attributes include those hardware details transparent to the programmer, such as </a:t>
            </a:r>
            <a:r>
              <a:rPr lang="en-US" b="1" dirty="0">
                <a:solidFill>
                  <a:srgbClr val="FFFF00"/>
                </a:solidFill>
              </a:rPr>
              <a:t>control signals, interfaces between the computer and peripherals, and the memory technology used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374581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4586" y="0"/>
            <a:ext cx="8447547" cy="652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6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. General Purpose Registers:&#10;ï§ Used for a variety of functions by the programmer.&#10;ï§ Sometimes used for holding operands(d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395" y="0"/>
            <a:ext cx="88750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1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7731" y="68051"/>
            <a:ext cx="8786993" cy="678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5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1505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48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4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2774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8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38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0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45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3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550" y="0"/>
            <a:ext cx="9075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4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976" y="0"/>
            <a:ext cx="8698440" cy="67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86862"/>
            <a:ext cx="9905999" cy="58996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It </a:t>
            </a:r>
            <a:r>
              <a:rPr lang="en-US" dirty="0"/>
              <a:t>is an </a:t>
            </a:r>
            <a:r>
              <a:rPr lang="en-US" dirty="0">
                <a:solidFill>
                  <a:srgbClr val="FFFF00"/>
                </a:solidFill>
              </a:rPr>
              <a:t>architectural</a:t>
            </a:r>
            <a:r>
              <a:rPr lang="en-US" dirty="0"/>
              <a:t> design issue </a:t>
            </a:r>
            <a:r>
              <a:rPr lang="en-US" dirty="0">
                <a:solidFill>
                  <a:srgbClr val="FFFF00"/>
                </a:solidFill>
              </a:rPr>
              <a:t>whether a computer will have a multiply instruction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an </a:t>
            </a:r>
            <a:r>
              <a:rPr lang="en-US" dirty="0">
                <a:solidFill>
                  <a:srgbClr val="FFFF00"/>
                </a:solidFill>
              </a:rPr>
              <a:t>organizational issue </a:t>
            </a:r>
            <a:r>
              <a:rPr lang="en-US" dirty="0"/>
              <a:t>whether that instruction will be implemented by a </a:t>
            </a:r>
            <a:r>
              <a:rPr lang="en-US" dirty="0">
                <a:solidFill>
                  <a:srgbClr val="FFFF00"/>
                </a:solidFill>
              </a:rPr>
              <a:t>special multiply unit or by a mechanism that makes repeated use of the add unit </a:t>
            </a:r>
            <a:r>
              <a:rPr lang="en-US" dirty="0"/>
              <a:t>of the system.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organization decision may be based on the </a:t>
            </a:r>
            <a:r>
              <a:rPr lang="en-US" dirty="0">
                <a:solidFill>
                  <a:srgbClr val="FFFF00"/>
                </a:solidFill>
              </a:rPr>
              <a:t>anticipated frequency of use </a:t>
            </a:r>
            <a:r>
              <a:rPr lang="en-US" dirty="0"/>
              <a:t>of the multiply instruction, the </a:t>
            </a:r>
            <a:r>
              <a:rPr lang="en-US" dirty="0">
                <a:solidFill>
                  <a:srgbClr val="FFFF00"/>
                </a:solidFill>
              </a:rPr>
              <a:t>relative speed </a:t>
            </a:r>
            <a:r>
              <a:rPr lang="en-US" dirty="0"/>
              <a:t>of the two approaches, and the </a:t>
            </a:r>
            <a:r>
              <a:rPr lang="en-US" dirty="0">
                <a:solidFill>
                  <a:srgbClr val="FFFF00"/>
                </a:solidFill>
              </a:rPr>
              <a:t>cost and physical size</a:t>
            </a:r>
            <a:r>
              <a:rPr lang="en-US" dirty="0"/>
              <a:t> of a special multiply unit. </a:t>
            </a:r>
          </a:p>
          <a:p>
            <a:r>
              <a:rPr lang="en-US" dirty="0" smtClean="0"/>
              <a:t>Many </a:t>
            </a:r>
            <a:r>
              <a:rPr lang="en-US" dirty="0"/>
              <a:t>computer manufacturers offer a family of computer model, all with the same architecture but with differences in organization. Consequently, the different models in the family have different price and performance characteristics. </a:t>
            </a:r>
          </a:p>
          <a:p>
            <a:r>
              <a:rPr lang="en-US" dirty="0" smtClean="0"/>
              <a:t>Furthermore</a:t>
            </a:r>
            <a:r>
              <a:rPr lang="en-US" dirty="0"/>
              <a:t>, </a:t>
            </a:r>
            <a:r>
              <a:rPr lang="en-US" b="1" dirty="0">
                <a:solidFill>
                  <a:srgbClr val="FFFF00"/>
                </a:solidFill>
              </a:rPr>
              <a:t>an architecture may survive many years, but its organization changes with changing technology</a:t>
            </a:r>
            <a:r>
              <a:rPr lang="en-US" dirty="0" smtClean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0199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78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6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40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44" b="10448"/>
          <a:stretch/>
        </p:blipFill>
        <p:spPr>
          <a:xfrm>
            <a:off x="1889894" y="-136478"/>
            <a:ext cx="9212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3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78" b="15152"/>
          <a:stretch/>
        </p:blipFill>
        <p:spPr>
          <a:xfrm>
            <a:off x="1523824" y="129654"/>
            <a:ext cx="9433163" cy="67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27" b="17612"/>
          <a:stretch/>
        </p:blipFill>
        <p:spPr>
          <a:xfrm>
            <a:off x="1326399" y="0"/>
            <a:ext cx="9817643" cy="67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7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7853" b="13453"/>
          <a:stretch/>
        </p:blipFill>
        <p:spPr>
          <a:xfrm>
            <a:off x="1742359" y="0"/>
            <a:ext cx="94492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7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428" y="0"/>
            <a:ext cx="887505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43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601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294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438" y="0"/>
            <a:ext cx="8735930" cy="675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539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92" y="58502"/>
            <a:ext cx="8799350" cy="679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71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80292"/>
            <a:ext cx="9905999" cy="5706208"/>
          </a:xfrm>
        </p:spPr>
        <p:txBody>
          <a:bodyPr>
            <a:normAutofit lnSpcReduction="10000"/>
          </a:bodyPr>
          <a:lstStyle/>
          <a:p>
            <a:r>
              <a:rPr lang="en-US" b="1" i="1" dirty="0" smtClean="0"/>
              <a:t>Example - IBM </a:t>
            </a:r>
            <a:r>
              <a:rPr lang="en-US" b="1" i="1" dirty="0"/>
              <a:t>System/370 </a:t>
            </a:r>
            <a:r>
              <a:rPr lang="en-US" b="1" i="1" dirty="0" smtClean="0"/>
              <a:t>architecture</a:t>
            </a:r>
          </a:p>
          <a:p>
            <a:r>
              <a:rPr lang="en-US" dirty="0" smtClean="0"/>
              <a:t>This </a:t>
            </a:r>
            <a:r>
              <a:rPr lang="en-US" dirty="0"/>
              <a:t>architecture was first introduced in 1970 and included several models. The customer with modest requirements could buy a cheaper, slower model and, if demand increased, later upgrade to a more expensive, faster model without having to abandon software that had already been </a:t>
            </a:r>
            <a:r>
              <a:rPr lang="en-US" dirty="0" smtClean="0"/>
              <a:t>developed.</a:t>
            </a:r>
          </a:p>
          <a:p>
            <a:r>
              <a:rPr lang="en-US" dirty="0" smtClean="0"/>
              <a:t>Over </a:t>
            </a:r>
            <a:r>
              <a:rPr lang="en-US" dirty="0"/>
              <a:t>the years, IBM has introduced many new models with improved technology to replace older models, offering the customer greater speed, lower cost, or </a:t>
            </a:r>
            <a:r>
              <a:rPr lang="en-US" dirty="0" smtClean="0"/>
              <a:t>both.</a:t>
            </a:r>
          </a:p>
          <a:p>
            <a:r>
              <a:rPr lang="en-US" dirty="0" smtClean="0"/>
              <a:t>These </a:t>
            </a:r>
            <a:r>
              <a:rPr lang="en-US" dirty="0"/>
              <a:t>newer models </a:t>
            </a:r>
            <a:r>
              <a:rPr lang="en-US" dirty="0">
                <a:solidFill>
                  <a:srgbClr val="FFFF00"/>
                </a:solidFill>
              </a:rPr>
              <a:t>retained the same architecture so that the customer’s software investment was protected</a:t>
            </a:r>
            <a:r>
              <a:rPr lang="en-US" dirty="0"/>
              <a:t>. Remarkably, </a:t>
            </a:r>
            <a:r>
              <a:rPr lang="en-US" dirty="0">
                <a:solidFill>
                  <a:srgbClr val="FFFF00"/>
                </a:solidFill>
              </a:rPr>
              <a:t>the System/370 architecture, with a few enhancements, has survived to this day </a:t>
            </a:r>
            <a:r>
              <a:rPr lang="en-US" dirty="0"/>
              <a:t>as the architecture of IBM’s mainframe product line.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79909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005" y="0"/>
            <a:ext cx="8935828" cy="690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8648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127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0" y="-4775"/>
            <a:ext cx="8881237" cy="68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28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659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3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49" y="0"/>
            <a:ext cx="8922180" cy="689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54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8006" y="0"/>
            <a:ext cx="8981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373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9720" y="0"/>
            <a:ext cx="8742595" cy="67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816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073" y="0"/>
            <a:ext cx="8635577" cy="667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154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36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02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0560" y="0"/>
            <a:ext cx="8720919" cy="67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8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0679" y="217000"/>
            <a:ext cx="9905998" cy="1478570"/>
          </a:xfrm>
        </p:spPr>
        <p:txBody>
          <a:bodyPr/>
          <a:lstStyle/>
          <a:p>
            <a:r>
              <a:rPr lang="en-US" dirty="0" smtClean="0"/>
              <a:t>1.2.1 </a:t>
            </a:r>
            <a:r>
              <a:rPr lang="en-US" dirty="0"/>
              <a:t>Function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4697" y="1449385"/>
            <a:ext cx="5074749" cy="4028221"/>
          </a:xfrm>
        </p:spPr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general terms, there are four main functions of a computer: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Data </a:t>
            </a:r>
            <a:r>
              <a:rPr lang="en-US" i="1" dirty="0">
                <a:solidFill>
                  <a:srgbClr val="FFFF00"/>
                </a:solidFill>
              </a:rPr>
              <a:t>processing </a:t>
            </a:r>
            <a:endParaRPr lang="en-US" i="1" dirty="0" smtClean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Data </a:t>
            </a:r>
            <a:r>
              <a:rPr lang="en-US" i="1" dirty="0">
                <a:solidFill>
                  <a:srgbClr val="FFFF00"/>
                </a:solidFill>
              </a:rPr>
              <a:t>storage </a:t>
            </a:r>
            <a:endParaRPr lang="en-US" i="1" dirty="0" smtClean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Data </a:t>
            </a:r>
            <a:r>
              <a:rPr lang="en-US" i="1" dirty="0">
                <a:solidFill>
                  <a:srgbClr val="FFFF00"/>
                </a:solidFill>
              </a:rPr>
              <a:t>movement </a:t>
            </a:r>
            <a:endParaRPr lang="en-US" i="1" dirty="0" smtClean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>
                <a:solidFill>
                  <a:srgbClr val="FFFF00"/>
                </a:solidFill>
              </a:rPr>
              <a:t>Control </a:t>
            </a:r>
            <a:endParaRPr lang="en-IN" i="1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777" y="405286"/>
            <a:ext cx="5010515" cy="58460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6944786" y="6338336"/>
            <a:ext cx="4432496" cy="375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1.1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 functional view of the computer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9981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56" y="0"/>
            <a:ext cx="8949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2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3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39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11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16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9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417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9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67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086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4610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835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722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0" y="102358"/>
            <a:ext cx="8742595" cy="67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4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44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50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389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44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205" y="773723"/>
            <a:ext cx="9905999" cy="560070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The computer, of course, must be able to process data. The data may take a wide variety of forms, and the range of processing requirements is broad</a:t>
            </a:r>
            <a:r>
              <a:rPr lang="en-US" dirty="0" smtClean="0"/>
              <a:t>.</a:t>
            </a:r>
            <a:r>
              <a:rPr lang="en-US" dirty="0"/>
              <a:t> </a:t>
            </a:r>
            <a:r>
              <a:rPr lang="en-US" dirty="0" smtClean="0"/>
              <a:t>However</a:t>
            </a:r>
            <a:r>
              <a:rPr lang="en-US" dirty="0"/>
              <a:t>, we shall see that there are only a few fundamental methods or types of data processing</a:t>
            </a:r>
            <a:r>
              <a:rPr lang="en-US" dirty="0" smtClean="0"/>
              <a:t>.</a:t>
            </a:r>
            <a:r>
              <a:rPr lang="en-US" dirty="0"/>
              <a:t> </a:t>
            </a:r>
            <a:endParaRPr lang="en-IN" dirty="0"/>
          </a:p>
          <a:p>
            <a:r>
              <a:rPr lang="en-US" dirty="0"/>
              <a:t>It is also essential that a computer stores data. Even if the computer is processing data on the fly (i.e., data come in and get processed, and the results go out immediately), </a:t>
            </a:r>
            <a:r>
              <a:rPr lang="en-US" dirty="0">
                <a:solidFill>
                  <a:srgbClr val="FFFF00"/>
                </a:solidFill>
              </a:rPr>
              <a:t>the computer must temporarily store at least those pieces of data that are being worked on at any given moment</a:t>
            </a:r>
            <a:r>
              <a:rPr lang="en-US" dirty="0"/>
              <a:t>. Thus, there is at least a short-term data storage function. </a:t>
            </a:r>
            <a:endParaRPr lang="en-US" dirty="0" smtClean="0"/>
          </a:p>
          <a:p>
            <a:pPr lvl="0"/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computer must be able to move data between itself and the outside world</a:t>
            </a:r>
            <a:r>
              <a:rPr lang="en-US" dirty="0"/>
              <a:t>. The computer’s operating environment consists of devices that serve as either sources or destinations of data. </a:t>
            </a:r>
            <a:r>
              <a:rPr lang="en-US" dirty="0">
                <a:solidFill>
                  <a:srgbClr val="FFFF00"/>
                </a:solidFill>
              </a:rPr>
              <a:t>When data are received from or delivered to a device that is directly connected to the computer, the process is known as input-output (I/O)</a:t>
            </a:r>
            <a:r>
              <a:rPr lang="en-US" dirty="0"/>
              <a:t>, and the device is referred to as a peripheral. When </a:t>
            </a:r>
            <a:r>
              <a:rPr lang="en-US" dirty="0">
                <a:solidFill>
                  <a:srgbClr val="FFFF00"/>
                </a:solidFill>
              </a:rPr>
              <a:t>data are moved over longer distances, to or from a remote device, the process is known as data communications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03687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18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97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8607" y="0"/>
            <a:ext cx="8744759" cy="67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7540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005" y="0"/>
            <a:ext cx="8963123" cy="6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85859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44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357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81" r="546" b="21393"/>
          <a:stretch/>
        </p:blipFill>
        <p:spPr>
          <a:xfrm>
            <a:off x="1775731" y="0"/>
            <a:ext cx="9442729" cy="633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5437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2814" y="2249488"/>
            <a:ext cx="8483198" cy="3541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0998"/>
          <a:stretch/>
        </p:blipFill>
        <p:spPr>
          <a:xfrm>
            <a:off x="1731600" y="0"/>
            <a:ext cx="8728801" cy="144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5508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823" y="0"/>
            <a:ext cx="9085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306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778" y="0"/>
            <a:ext cx="8908532" cy="688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5252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3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790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55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16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975946"/>
            <a:ext cx="9905999" cy="5037992"/>
          </a:xfrm>
        </p:spPr>
        <p:txBody>
          <a:bodyPr/>
          <a:lstStyle/>
          <a:p>
            <a:pPr lvl="0"/>
            <a:r>
              <a:rPr lang="en-US" dirty="0"/>
              <a:t>Finally, there must be control of </a:t>
            </a:r>
            <a:r>
              <a:rPr lang="en-US" dirty="0" smtClean="0"/>
              <a:t>these </a:t>
            </a:r>
            <a:r>
              <a:rPr lang="en-US" dirty="0"/>
              <a:t>three functions. Ultimately, this </a:t>
            </a:r>
            <a:r>
              <a:rPr lang="en-US" dirty="0">
                <a:solidFill>
                  <a:srgbClr val="FFFF00"/>
                </a:solidFill>
              </a:rPr>
              <a:t>control is exercised by the individual who provides the computer with instructions</a:t>
            </a:r>
            <a:r>
              <a:rPr lang="en-US" dirty="0"/>
              <a:t>. Within the computer system, a </a:t>
            </a:r>
            <a:r>
              <a:rPr lang="en-US" dirty="0">
                <a:solidFill>
                  <a:srgbClr val="FFFF00"/>
                </a:solidFill>
              </a:rPr>
              <a:t>control unit manages the computer’s resources and orchestrates the performance of its functional parts</a:t>
            </a:r>
            <a:r>
              <a:rPr lang="en-US" dirty="0"/>
              <a:t> in response to those instructions.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38025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8424" y="0"/>
            <a:ext cx="8925635" cy="6897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330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18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2641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3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95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672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955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7921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187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71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3074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373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753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07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44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0447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483"/>
          <a:stretch/>
        </p:blipFill>
        <p:spPr>
          <a:xfrm>
            <a:off x="1323832" y="22972"/>
            <a:ext cx="9745189" cy="683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48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20" y="149470"/>
            <a:ext cx="7009057" cy="565052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4147828" y="5951476"/>
            <a:ext cx="3950440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6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Figure 1.2 </a:t>
            </a:r>
            <a:r>
              <a:rPr lang="en-US" b="1" i="1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Possible computer operations</a:t>
            </a:r>
            <a:endParaRPr lang="en-IN" sz="1400" b="1" i="1" dirty="0">
              <a:solidFill>
                <a:srgbClr val="FFFF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111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949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81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2131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913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858000"/>
          </a:xfrm>
        </p:spPr>
        <p:txBody>
          <a:bodyPr>
            <a:normAutofit lnSpcReduction="10000"/>
          </a:bodyPr>
          <a:lstStyle/>
          <a:p>
            <a:endParaRPr lang="en-US" sz="4000" dirty="0" smtClean="0">
              <a:latin typeface="Cambria" panose="02040503050406030204" pitchFamily="18" charset="0"/>
            </a:endParaRPr>
          </a:p>
          <a:p>
            <a:r>
              <a:rPr lang="en-US" sz="4000" dirty="0">
                <a:latin typeface="Cambria" panose="02040503050406030204" pitchFamily="18" charset="0"/>
              </a:rPr>
              <a:t>Structural Hazard (Resource conflict): </a:t>
            </a:r>
            <a:endParaRPr lang="en-US" sz="4000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A resource hazard occurs when 2 or more instructions that are already in the pipeline need the same resources.</a:t>
            </a: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US" dirty="0" err="1" smtClean="0">
                <a:latin typeface="Cambria" panose="02040503050406030204" pitchFamily="18" charset="0"/>
              </a:rPr>
              <a:t>eg</a:t>
            </a:r>
            <a:r>
              <a:rPr lang="en-US" dirty="0" smtClean="0">
                <a:latin typeface="Cambria" panose="02040503050406030204" pitchFamily="18" charset="0"/>
              </a:rPr>
              <a:t>: x=</a:t>
            </a:r>
            <a:r>
              <a:rPr lang="en-US" dirty="0" err="1" smtClean="0">
                <a:latin typeface="Cambria" panose="02040503050406030204" pitchFamily="18" charset="0"/>
              </a:rPr>
              <a:t>y+z</a:t>
            </a:r>
            <a:endParaRPr lang="en-US" dirty="0" smtClean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	</a:t>
            </a:r>
            <a:r>
              <a:rPr lang="en-US" dirty="0" smtClean="0">
                <a:latin typeface="Cambria" panose="02040503050406030204" pitchFamily="18" charset="0"/>
              </a:rPr>
              <a:t>The instructions required to perform this operation are: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 smtClean="0">
                <a:latin typeface="Cambria" panose="02040503050406030204" pitchFamily="18" charset="0"/>
              </a:rPr>
              <a:t>R1</a:t>
            </a:r>
            <a:r>
              <a:rPr lang="en-US" sz="2800" dirty="0" smtClean="0">
                <a:latin typeface="Cambria" panose="02040503050406030204" pitchFamily="18" charset="0"/>
                <a:sym typeface="Wingdings" panose="05000000000000000000" pitchFamily="2" charset="2"/>
              </a:rPr>
              <a:t>y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 smtClean="0">
                <a:latin typeface="Cambria" panose="02040503050406030204" pitchFamily="18" charset="0"/>
                <a:sym typeface="Wingdings" panose="05000000000000000000" pitchFamily="2" charset="2"/>
              </a:rPr>
              <a:t>R2R1+z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sz="2800" dirty="0" smtClean="0">
                <a:latin typeface="Cambria" panose="02040503050406030204" pitchFamily="18" charset="0"/>
                <a:sym typeface="Wingdings" panose="05000000000000000000" pitchFamily="2" charset="2"/>
              </a:rPr>
              <a:t>XR2</a:t>
            </a:r>
            <a:r>
              <a:rPr lang="en-US" sz="2800" dirty="0" smtClean="0">
                <a:latin typeface="Cambria" panose="02040503050406030204" pitchFamily="18" charset="0"/>
              </a:rPr>
              <a:t> </a:t>
            </a:r>
          </a:p>
          <a:p>
            <a:pPr marL="914400" lvl="2" indent="0">
              <a:buNone/>
            </a:pPr>
            <a:endParaRPr lang="en-US" sz="2800" dirty="0">
              <a:latin typeface="Cambria" panose="02040503050406030204" pitchFamily="18" charset="0"/>
            </a:endParaRPr>
          </a:p>
          <a:p>
            <a:pPr marL="914400" lvl="2" indent="0" algn="ctr">
              <a:buNone/>
            </a:pPr>
            <a:r>
              <a:rPr lang="en-US" sz="2800" dirty="0" smtClean="0">
                <a:solidFill>
                  <a:srgbClr val="FF0000"/>
                </a:solidFill>
                <a:latin typeface="Cambria" panose="02040503050406030204" pitchFamily="18" charset="0"/>
              </a:rPr>
              <a:t>					(Diagram - self)</a:t>
            </a:r>
            <a:endParaRPr lang="en-US" sz="2800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876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18615"/>
            <a:ext cx="10515600" cy="5535518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 smtClean="0">
                <a:latin typeface="Cambria" panose="02040503050406030204" pitchFamily="18" charset="0"/>
              </a:rPr>
              <a:t>Data Hazard </a:t>
            </a:r>
            <a:r>
              <a:rPr lang="en-US" sz="4000" dirty="0">
                <a:latin typeface="Cambria" panose="02040503050406030204" pitchFamily="18" charset="0"/>
              </a:rPr>
              <a:t>: </a:t>
            </a:r>
            <a:endParaRPr lang="en-US" dirty="0">
              <a:latin typeface="Cambria" panose="020405030504060302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Cambria" panose="02040503050406030204" pitchFamily="18" charset="0"/>
              </a:rPr>
              <a:t>A </a:t>
            </a:r>
            <a:r>
              <a:rPr lang="en-US" dirty="0" smtClean="0">
                <a:latin typeface="Cambria" panose="02040503050406030204" pitchFamily="18" charset="0"/>
              </a:rPr>
              <a:t>data </a:t>
            </a:r>
            <a:r>
              <a:rPr lang="en-US" dirty="0">
                <a:latin typeface="Cambria" panose="02040503050406030204" pitchFamily="18" charset="0"/>
              </a:rPr>
              <a:t>hazard occurs when </a:t>
            </a:r>
            <a:r>
              <a:rPr lang="en-US" dirty="0" smtClean="0">
                <a:latin typeface="Cambria" panose="02040503050406030204" pitchFamily="18" charset="0"/>
              </a:rPr>
              <a:t>an instruction depends upon the result from a previous instruction, but this result is not yet avail. 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</a:t>
            </a:r>
            <a:r>
              <a:rPr lang="en-US" dirty="0" err="1" smtClean="0">
                <a:latin typeface="Cambria" panose="02040503050406030204" pitchFamily="18" charset="0"/>
              </a:rPr>
              <a:t>eg</a:t>
            </a:r>
            <a:r>
              <a:rPr lang="en-US" dirty="0" smtClean="0">
                <a:latin typeface="Cambria" panose="02040503050406030204" pitchFamily="18" charset="0"/>
              </a:rPr>
              <a:t>:  	ADD AX,BX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</a:rPr>
              <a:t>		SUB CX,AX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			(Diagram - self)</a:t>
            </a:r>
          </a:p>
          <a:p>
            <a:pPr marL="0" indent="0" algn="ctr">
              <a:buNone/>
            </a:pPr>
            <a:endParaRPr lang="en-US" dirty="0" smtClean="0">
              <a:solidFill>
                <a:srgbClr val="FF0000"/>
              </a:solidFill>
              <a:latin typeface="Cambria" panose="02040503050406030204" pitchFamily="18" charset="0"/>
            </a:endParaRPr>
          </a:p>
          <a:p>
            <a:r>
              <a:rPr lang="en-US" dirty="0" smtClean="0">
                <a:latin typeface="Cambria" panose="02040503050406030204" pitchFamily="18" charset="0"/>
              </a:rPr>
              <a:t>3 Types of Data hazard: 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600" dirty="0" smtClean="0">
                <a:latin typeface="Cambria" panose="02040503050406030204" pitchFamily="18" charset="0"/>
              </a:rPr>
              <a:t>RAW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600" dirty="0" smtClean="0">
                <a:latin typeface="Cambria" panose="02040503050406030204" pitchFamily="18" charset="0"/>
              </a:rPr>
              <a:t>WAR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sz="2600" dirty="0" smtClean="0">
                <a:latin typeface="Cambria" panose="02040503050406030204" pitchFamily="18" charset="0"/>
              </a:rPr>
              <a:t>WAW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6569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72" y="0"/>
            <a:ext cx="10515600" cy="5767530"/>
          </a:xfrm>
        </p:spPr>
        <p:txBody>
          <a:bodyPr/>
          <a:lstStyle/>
          <a:p>
            <a:r>
              <a:rPr lang="en-US" sz="4000" dirty="0" smtClean="0">
                <a:latin typeface="Cambria" panose="02040503050406030204" pitchFamily="18" charset="0"/>
              </a:rPr>
              <a:t>Control (Branch) </a:t>
            </a:r>
            <a:r>
              <a:rPr lang="en-US" sz="4000" dirty="0">
                <a:latin typeface="Cambria" panose="02040503050406030204" pitchFamily="18" charset="0"/>
              </a:rPr>
              <a:t>Hazard : </a:t>
            </a:r>
          </a:p>
          <a:p>
            <a:pPr marL="0" indent="0" algn="ctr">
              <a:buNone/>
            </a:pPr>
            <a:r>
              <a:rPr lang="en-US" dirty="0" smtClean="0">
                <a:solidFill>
                  <a:srgbClr val="FF0000"/>
                </a:solidFill>
                <a:latin typeface="Cambria" panose="02040503050406030204" pitchFamily="18" charset="0"/>
              </a:rPr>
              <a:t>			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27" y="775966"/>
            <a:ext cx="11021135" cy="608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3901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8549" y="0"/>
            <a:ext cx="9225887" cy="71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69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2005" y="1"/>
            <a:ext cx="9031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05907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062" y="0"/>
            <a:ext cx="8875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717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030"/>
          <a:stretch/>
        </p:blipFill>
        <p:spPr>
          <a:xfrm>
            <a:off x="1405718" y="0"/>
            <a:ext cx="8875058" cy="3152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62365"/>
          <a:stretch/>
        </p:blipFill>
        <p:spPr>
          <a:xfrm>
            <a:off x="1279341" y="3452883"/>
            <a:ext cx="9127811" cy="265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7424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652" y="0"/>
            <a:ext cx="9058657" cy="69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3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391</TotalTime>
  <Words>1399</Words>
  <Application>Microsoft Office PowerPoint</Application>
  <PresentationFormat>Widescreen</PresentationFormat>
  <Paragraphs>151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5" baseType="lpstr">
      <vt:lpstr>Arial</vt:lpstr>
      <vt:lpstr>Calibri</vt:lpstr>
      <vt:lpstr>Cambria</vt:lpstr>
      <vt:lpstr>Trebuchet MS</vt:lpstr>
      <vt:lpstr>Tw Cen MT</vt:lpstr>
      <vt:lpstr>Wingdings</vt:lpstr>
      <vt:lpstr>Circuit</vt:lpstr>
      <vt:lpstr>Module 1  Introduction to Computer Architecture and Organization</vt:lpstr>
      <vt:lpstr>1.1 Introduction</vt:lpstr>
      <vt:lpstr>PowerPoint Presentation</vt:lpstr>
      <vt:lpstr>PowerPoint Presentation</vt:lpstr>
      <vt:lpstr>PowerPoint Presentation</vt:lpstr>
      <vt:lpstr>1.2.1 Function</vt:lpstr>
      <vt:lpstr>PowerPoint Presentation</vt:lpstr>
      <vt:lpstr>PowerPoint Presentation</vt:lpstr>
      <vt:lpstr>PowerPoint Presentation</vt:lpstr>
      <vt:lpstr>1.2.2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Von Numen Model</vt:lpstr>
      <vt:lpstr>PowerPoint Presentation</vt:lpstr>
      <vt:lpstr>PowerPoint Presentation</vt:lpstr>
      <vt:lpstr>Parallel Processing</vt:lpstr>
      <vt:lpstr>PowerPoint Presentation</vt:lpstr>
      <vt:lpstr>PowerPoint Presentation</vt:lpstr>
      <vt:lpstr>PowerPoint Presentation</vt:lpstr>
      <vt:lpstr>Data Representation and Arithmetic Algorithms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Amdahl’s Law </vt:lpstr>
      <vt:lpstr>PowerPoint Presentation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2 Processor Organisation and Architecture</dc:title>
  <dc:creator>admin</dc:creator>
  <cp:lastModifiedBy>Aniket Kore</cp:lastModifiedBy>
  <cp:revision>70</cp:revision>
  <dcterms:created xsi:type="dcterms:W3CDTF">2020-01-16T03:05:53Z</dcterms:created>
  <dcterms:modified xsi:type="dcterms:W3CDTF">2022-09-06T04:54:03Z</dcterms:modified>
</cp:coreProperties>
</file>